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1" r:id="rId2"/>
  </p:sldMasterIdLst>
  <p:notesMasterIdLst>
    <p:notesMasterId r:id="rId7"/>
  </p:notesMasterIdLst>
  <p:handoutMasterIdLst>
    <p:handoutMasterId r:id="rId8"/>
  </p:handoutMasterIdLst>
  <p:sldIdLst>
    <p:sldId id="315" r:id="rId3"/>
    <p:sldId id="437" r:id="rId4"/>
    <p:sldId id="440" r:id="rId5"/>
    <p:sldId id="439" r:id="rId6"/>
  </p:sldIdLst>
  <p:sldSz cx="13004800" cy="97536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9" autoAdjust="0"/>
    <p:restoredTop sz="96866" autoAdjust="0"/>
  </p:normalViewPr>
  <p:slideViewPr>
    <p:cSldViewPr snapToGrid="0" snapToObjects="1">
      <p:cViewPr varScale="1">
        <p:scale>
          <a:sx n="63" d="100"/>
          <a:sy n="63" d="100"/>
        </p:scale>
        <p:origin x="1404" y="66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11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0BAF5-BE61-427A-AC01-9CDD8E7E97C0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D0B70-6C84-46A4-BB35-286505EA5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defTabSz="45720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buSzPct val="100000"/>
              <a:defRPr sz="2800" b="1" i="0">
                <a:latin typeface="Arial" panose="020B0604020202020204"/>
                <a:cs typeface="Arial" panose="020B0604020202020204"/>
              </a:defRPr>
            </a:lvl1pPr>
            <a:lvl2pPr marL="1333500" indent="-571500">
              <a:spcBef>
                <a:spcPts val="1000"/>
              </a:spcBef>
              <a:buSzPct val="100000"/>
              <a:buFont typeface="Arial" panose="020B0604020202020204" pitchFamily="34" charset="0"/>
              <a:buChar char="‒"/>
              <a:defRPr sz="2400" b="1"/>
            </a:lvl2pPr>
            <a:lvl3pPr>
              <a:spcBef>
                <a:spcPts val="1000"/>
              </a:spcBef>
              <a:buSzPct val="100000"/>
              <a:defRPr sz="2000" b="1"/>
            </a:lvl3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hape 14"/>
          <p:cNvSpPr>
            <a:spLocks noGrp="1"/>
          </p:cNvSpPr>
          <p:nvPr>
            <p:ph type="sldNum" sz="quarter" idx="2"/>
          </p:nvPr>
        </p:nvSpPr>
        <p:spPr>
          <a:xfrm>
            <a:off x="12370040" y="9214021"/>
            <a:ext cx="282129" cy="2769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584200">
              <a:defRPr sz="1800">
                <a:solidFill>
                  <a:schemeClr val="tx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2"/>
          <p:cNvGrpSpPr/>
          <p:nvPr/>
        </p:nvGrpSpPr>
        <p:grpSpPr>
          <a:xfrm>
            <a:off x="-12700" y="-50800"/>
            <a:ext cx="13017500" cy="1282701"/>
            <a:chOff x="0" y="0"/>
            <a:chExt cx="13017500" cy="1282700"/>
          </a:xfrm>
        </p:grpSpPr>
        <p:sp>
          <p:nvSpPr>
            <p:cNvPr id="16" name="Shape 16"/>
            <p:cNvSpPr/>
            <p:nvPr/>
          </p:nvSpPr>
          <p:spPr>
            <a:xfrm>
              <a:off x="0" y="0"/>
              <a:ext cx="13017500" cy="1270000"/>
            </a:xfrm>
            <a:prstGeom prst="rect">
              <a:avLst/>
            </a:prstGeom>
            <a:solidFill>
              <a:srgbClr val="191EA2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 flipH="1">
              <a:off x="986790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B01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 rot="10800000" flipH="1">
              <a:off x="11112500" y="1270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B01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 flipH="1">
              <a:off x="1111250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12382500" y="0"/>
              <a:ext cx="635000" cy="1270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pic>
          <p:nvPicPr>
            <p:cNvPr id="21" name="droppedImage.png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772900" y="149352"/>
              <a:ext cx="965200" cy="955549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23" name="Shape 23"/>
          <p:cNvSpPr/>
          <p:nvPr/>
        </p:nvSpPr>
        <p:spPr>
          <a:xfrm>
            <a:off x="-38100" y="9283700"/>
            <a:ext cx="13042900" cy="469900"/>
          </a:xfrm>
          <a:prstGeom prst="rect">
            <a:avLst/>
          </a:prstGeom>
          <a:solidFill>
            <a:srgbClr val="191EA2"/>
          </a:solidFill>
          <a:ln w="25400">
            <a:miter lim="400000"/>
          </a:ln>
        </p:spPr>
        <p:txBody>
          <a:bodyPr lIns="0" tIns="0" rIns="0" bIns="0" anchor="ctr"/>
          <a:lstStyle>
            <a:lvl1pPr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 lang="en-U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Florida Institute for </a:t>
            </a:r>
            <a:r>
              <a:rPr sz="2400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Cyber</a:t>
            </a:r>
            <a:r>
              <a:rPr lang="en-US" sz="2400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s</a:t>
            </a:r>
            <a:r>
              <a:rPr sz="2400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ecurity</a:t>
            </a:r>
            <a:r>
              <a:rPr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 (FICS)</a:t>
            </a:r>
          </a:p>
        </p:txBody>
      </p:sp>
      <p:sp>
        <p:nvSpPr>
          <p:cNvPr id="24" name="Shape 24"/>
          <p:cNvSpPr>
            <a:spLocks noGrp="1"/>
          </p:cNvSpPr>
          <p:nvPr>
            <p:ph type="title" hasCustomPrompt="1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defRPr sz="84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 hasCustomPrompt="1"/>
          </p:nvPr>
        </p:nvSpPr>
        <p:spPr>
          <a:xfrm>
            <a:off x="1270000" y="5562600"/>
            <a:ext cx="10464800" cy="13081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600" dirty="0"/>
              <a:t>Body Level One</a:t>
            </a:r>
          </a:p>
          <a:p>
            <a:pPr lvl="1">
              <a:defRPr sz="1800"/>
            </a:pPr>
            <a:r>
              <a:rPr sz="3600" dirty="0"/>
              <a:t>Body Level Two</a:t>
            </a:r>
          </a:p>
          <a:p>
            <a:pPr lvl="2">
              <a:defRPr sz="1800"/>
            </a:pPr>
            <a:endParaRPr sz="360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9518" y="7319172"/>
            <a:ext cx="3295464" cy="1235799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buSzPct val="100000"/>
              <a:defRPr sz="2800" b="1" i="0">
                <a:latin typeface="Arial" panose="020B0604020202020204"/>
                <a:cs typeface="Arial" panose="020B0604020202020204"/>
              </a:defRPr>
            </a:lvl1pPr>
            <a:lvl2pPr marL="1333500" indent="-571500">
              <a:spcBef>
                <a:spcPts val="1000"/>
              </a:spcBef>
              <a:buSzPct val="100000"/>
              <a:buFont typeface="Arial" panose="020B0604020202020204" pitchFamily="34" charset="0"/>
              <a:buChar char="‒"/>
              <a:defRPr sz="2400" b="1"/>
            </a:lvl2pPr>
            <a:lvl3pPr>
              <a:spcBef>
                <a:spcPts val="1000"/>
              </a:spcBef>
              <a:buSzPct val="100000"/>
              <a:defRPr sz="2000" b="1"/>
            </a:lvl3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hape 14"/>
          <p:cNvSpPr>
            <a:spLocks noGrp="1"/>
          </p:cNvSpPr>
          <p:nvPr>
            <p:ph type="sldNum" sz="quarter" idx="2"/>
          </p:nvPr>
        </p:nvSpPr>
        <p:spPr>
          <a:xfrm>
            <a:off x="12370040" y="9214021"/>
            <a:ext cx="282129" cy="2769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584200">
              <a:defRPr sz="1800">
                <a:solidFill>
                  <a:schemeClr val="tx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2"/>
          <p:cNvGrpSpPr/>
          <p:nvPr/>
        </p:nvGrpSpPr>
        <p:grpSpPr>
          <a:xfrm>
            <a:off x="-12700" y="-50800"/>
            <a:ext cx="13017500" cy="1282701"/>
            <a:chOff x="0" y="0"/>
            <a:chExt cx="13017500" cy="1282700"/>
          </a:xfrm>
        </p:grpSpPr>
        <p:sp>
          <p:nvSpPr>
            <p:cNvPr id="16" name="Shape 16"/>
            <p:cNvSpPr/>
            <p:nvPr/>
          </p:nvSpPr>
          <p:spPr>
            <a:xfrm>
              <a:off x="0" y="0"/>
              <a:ext cx="13017500" cy="1270000"/>
            </a:xfrm>
            <a:prstGeom prst="rect">
              <a:avLst/>
            </a:prstGeom>
            <a:solidFill>
              <a:srgbClr val="191EA2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200"/>
            </a:p>
          </p:txBody>
        </p:sp>
        <p:sp>
          <p:nvSpPr>
            <p:cNvPr id="17" name="Shape 17"/>
            <p:cNvSpPr/>
            <p:nvPr/>
          </p:nvSpPr>
          <p:spPr>
            <a:xfrm flipH="1">
              <a:off x="986790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B01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200"/>
            </a:p>
          </p:txBody>
        </p:sp>
        <p:sp>
          <p:nvSpPr>
            <p:cNvPr id="18" name="Shape 18"/>
            <p:cNvSpPr/>
            <p:nvPr/>
          </p:nvSpPr>
          <p:spPr>
            <a:xfrm rot="10800000" flipH="1">
              <a:off x="11112500" y="1270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B01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200"/>
            </a:p>
          </p:txBody>
        </p:sp>
        <p:sp>
          <p:nvSpPr>
            <p:cNvPr id="19" name="Shape 19"/>
            <p:cNvSpPr/>
            <p:nvPr/>
          </p:nvSpPr>
          <p:spPr>
            <a:xfrm flipH="1">
              <a:off x="1111250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200"/>
            </a:p>
          </p:txBody>
        </p:sp>
        <p:sp>
          <p:nvSpPr>
            <p:cNvPr id="20" name="Shape 20"/>
            <p:cNvSpPr/>
            <p:nvPr/>
          </p:nvSpPr>
          <p:spPr>
            <a:xfrm>
              <a:off x="12382500" y="0"/>
              <a:ext cx="635000" cy="1270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200"/>
            </a:p>
          </p:txBody>
        </p:sp>
        <p:pic>
          <p:nvPicPr>
            <p:cNvPr id="21" name="droppedImage.png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772900" y="149352"/>
              <a:ext cx="965200" cy="955549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23" name="Shape 23"/>
          <p:cNvSpPr/>
          <p:nvPr/>
        </p:nvSpPr>
        <p:spPr>
          <a:xfrm>
            <a:off x="-38100" y="9283700"/>
            <a:ext cx="13042900" cy="469900"/>
          </a:xfrm>
          <a:prstGeom prst="rect">
            <a:avLst/>
          </a:prstGeom>
          <a:solidFill>
            <a:srgbClr val="191EA2"/>
          </a:solidFill>
          <a:ln w="25400">
            <a:miter lim="400000"/>
          </a:ln>
        </p:spPr>
        <p:txBody>
          <a:bodyPr lIns="0" tIns="0" rIns="0" bIns="0" anchor="ctr"/>
          <a:lstStyle>
            <a:lvl1pPr defTabSz="584200">
              <a:defRPr sz="1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 lang="en-US"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Florida Institute for </a:t>
            </a:r>
            <a:r>
              <a:rPr sz="2400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Cyber</a:t>
            </a:r>
            <a:r>
              <a:rPr lang="en-US" sz="2400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s</a:t>
            </a:r>
            <a:r>
              <a:rPr sz="2400" dirty="0" err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ecurity</a:t>
            </a:r>
            <a:r>
              <a:rPr sz="24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 (FICS)</a:t>
            </a:r>
          </a:p>
        </p:txBody>
      </p:sp>
      <p:sp>
        <p:nvSpPr>
          <p:cNvPr id="24" name="Shape 24"/>
          <p:cNvSpPr>
            <a:spLocks noGrp="1"/>
          </p:cNvSpPr>
          <p:nvPr>
            <p:ph type="title" hasCustomPrompt="1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defRPr sz="84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 hasCustomPrompt="1"/>
          </p:nvPr>
        </p:nvSpPr>
        <p:spPr>
          <a:xfrm>
            <a:off x="1270000" y="5562600"/>
            <a:ext cx="10464800" cy="13081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600" dirty="0"/>
              <a:t>Body Level One</a:t>
            </a:r>
          </a:p>
          <a:p>
            <a:pPr lvl="1">
              <a:defRPr sz="1800"/>
            </a:pPr>
            <a:r>
              <a:rPr sz="3600" dirty="0"/>
              <a:t>Body Level Two</a:t>
            </a:r>
          </a:p>
          <a:p>
            <a:pPr lvl="2">
              <a:defRPr sz="1800"/>
            </a:pPr>
            <a:endParaRPr sz="360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9518" y="7319172"/>
            <a:ext cx="3295464" cy="1235799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 userDrawn="1"/>
        </p:nvGrpSpPr>
        <p:grpSpPr>
          <a:xfrm>
            <a:off x="-12700" y="-50800"/>
            <a:ext cx="13017500" cy="1282703"/>
            <a:chOff x="0" y="0"/>
            <a:chExt cx="13017500" cy="1282702"/>
          </a:xfrm>
        </p:grpSpPr>
        <p:grpSp>
          <p:nvGrpSpPr>
            <p:cNvPr id="8" name="Group 8"/>
            <p:cNvGrpSpPr/>
            <p:nvPr/>
          </p:nvGrpSpPr>
          <p:grpSpPr>
            <a:xfrm>
              <a:off x="0" y="0"/>
              <a:ext cx="13017500" cy="1282702"/>
              <a:chOff x="0" y="0"/>
              <a:chExt cx="13017500" cy="1282701"/>
            </a:xfrm>
          </p:grpSpPr>
          <p:sp>
            <p:nvSpPr>
              <p:cNvPr id="2" name="Shape 2"/>
              <p:cNvSpPr/>
              <p:nvPr/>
            </p:nvSpPr>
            <p:spPr>
              <a:xfrm>
                <a:off x="0" y="0"/>
                <a:ext cx="13017500" cy="1270000"/>
              </a:xfrm>
              <a:prstGeom prst="rect">
                <a:avLst/>
              </a:prstGeom>
              <a:solidFill>
                <a:srgbClr val="191EA2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58420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grpSp>
            <p:nvGrpSpPr>
              <p:cNvPr id="7" name="Group 7"/>
              <p:cNvGrpSpPr/>
              <p:nvPr/>
            </p:nvGrpSpPr>
            <p:grpSpPr>
              <a:xfrm>
                <a:off x="9867900" y="0"/>
                <a:ext cx="3149600" cy="1282701"/>
                <a:chOff x="0" y="0"/>
                <a:chExt cx="3149600" cy="1282700"/>
              </a:xfrm>
            </p:grpSpPr>
            <p:sp>
              <p:nvSpPr>
                <p:cNvPr id="3" name="Shape 3"/>
                <p:cNvSpPr/>
                <p:nvPr/>
              </p:nvSpPr>
              <p:spPr>
                <a:xfrm flipH="1">
                  <a:off x="0" y="0"/>
                  <a:ext cx="1270000" cy="1270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4B01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 defTabSz="5842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4" name="Shape 4"/>
                <p:cNvSpPr/>
                <p:nvPr/>
              </p:nvSpPr>
              <p:spPr>
                <a:xfrm rot="10800000" flipH="1">
                  <a:off x="1244600" y="12700"/>
                  <a:ext cx="1270000" cy="1270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4B01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 defTabSz="5842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dirty="0"/>
                </a:p>
              </p:txBody>
            </p:sp>
            <p:sp>
              <p:nvSpPr>
                <p:cNvPr id="5" name="Shape 5"/>
                <p:cNvSpPr/>
                <p:nvPr/>
              </p:nvSpPr>
              <p:spPr>
                <a:xfrm flipH="1">
                  <a:off x="1244600" y="0"/>
                  <a:ext cx="1270000" cy="1270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 defTabSz="5842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  <p:sp>
              <p:nvSpPr>
                <p:cNvPr id="6" name="Shape 6"/>
                <p:cNvSpPr/>
                <p:nvPr/>
              </p:nvSpPr>
              <p:spPr>
                <a:xfrm>
                  <a:off x="2514600" y="0"/>
                  <a:ext cx="635000" cy="1270000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 defTabSz="5842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/>
                </a:p>
              </p:txBody>
            </p:sp>
          </p:grpSp>
        </p:grpSp>
        <p:pic>
          <p:nvPicPr>
            <p:cNvPr id="9" name="droppedImage.png"/>
            <p:cNvPicPr/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1791188" y="149352"/>
              <a:ext cx="965200" cy="955549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0" y="0"/>
            <a:ext cx="11671300" cy="1231900"/>
          </a:xfrm>
          <a:prstGeom prst="rect">
            <a:avLst/>
          </a:prstGeom>
          <a:ln w="12700">
            <a:miter lim="400000"/>
          </a:ln>
        </p:spPr>
        <p:txBody>
          <a:bodyPr lIns="127000" tIns="127000" rIns="127000" bIns="1270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800" dirty="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idx="1"/>
          </p:nvPr>
        </p:nvSpPr>
        <p:spPr>
          <a:xfrm>
            <a:off x="150689" y="1587500"/>
            <a:ext cx="12574711" cy="689610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>
              <a:defRPr sz="1800"/>
            </a:pPr>
            <a:r>
              <a:rPr sz="4200" dirty="0"/>
              <a:t>Body Level One</a:t>
            </a:r>
          </a:p>
          <a:p>
            <a:pPr lvl="1">
              <a:defRPr sz="1800"/>
            </a:pPr>
            <a:r>
              <a:rPr sz="4200" dirty="0"/>
              <a:t>Body Level Two</a:t>
            </a:r>
          </a:p>
          <a:p>
            <a:pPr lvl="2">
              <a:defRPr sz="1800"/>
            </a:pPr>
            <a:r>
              <a:rPr sz="4200" dirty="0"/>
              <a:t>Body Level Three</a:t>
            </a:r>
          </a:p>
          <a:p>
            <a:pPr lvl="3">
              <a:defRPr sz="1800"/>
            </a:pPr>
            <a:r>
              <a:rPr sz="4200" dirty="0"/>
              <a:t>Body Level Four</a:t>
            </a:r>
          </a:p>
          <a:p>
            <a:pPr lvl="4">
              <a:defRPr sz="1800"/>
            </a:pPr>
            <a:r>
              <a:rPr sz="4200" dirty="0"/>
              <a:t>Body Level Five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12370040" y="9214021"/>
            <a:ext cx="282129" cy="2769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584200">
              <a:defRPr sz="1800">
                <a:solidFill>
                  <a:schemeClr val="tx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50689" y="9189642"/>
            <a:ext cx="1368420" cy="513158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619497" y="9189642"/>
            <a:ext cx="10413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 lang="en-US" sz="1200" dirty="0">
                <a:solidFill>
                  <a:srgbClr val="0000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    </a:t>
            </a:r>
            <a:r>
              <a:rPr lang="en-US" sz="2000" dirty="0">
                <a:solidFill>
                  <a:srgbClr val="00009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Florida Institute for </a:t>
            </a:r>
            <a:r>
              <a:rPr lang="en-US" sz="2000" dirty="0" err="1">
                <a:solidFill>
                  <a:srgbClr val="00009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Cybersecurity</a:t>
            </a:r>
            <a:r>
              <a:rPr lang="en-US" sz="2000" dirty="0">
                <a:solidFill>
                  <a:srgbClr val="00009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 (FICS)                       All Rights Reserved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9105152"/>
            <a:ext cx="13004800" cy="21525"/>
          </a:xfrm>
          <a:prstGeom prst="line">
            <a:avLst/>
          </a:prstGeom>
          <a:noFill/>
          <a:ln w="76200" cap="flat" cmpd="sng">
            <a:solidFill>
              <a:srgbClr val="0000B7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dt="0"/>
  <p:txStyles>
    <p:titleStyle>
      <a:lvl1pPr defTabSz="584200">
        <a:defRPr sz="4000" b="1">
          <a:solidFill>
            <a:srgbClr val="FFFFFF"/>
          </a:solidFill>
          <a:latin typeface="Arial" panose="020B0604020202020204"/>
          <a:ea typeface="+mn-ea"/>
          <a:cs typeface="Arial" panose="020B0604020202020204"/>
          <a:sym typeface="Gill Sans Light"/>
        </a:defRPr>
      </a:lvl1pPr>
      <a:lvl2pPr indent="2286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2pPr>
      <a:lvl3pPr indent="4572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3pPr>
      <a:lvl4pPr indent="6858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4pPr>
      <a:lvl5pPr indent="9144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5pPr>
      <a:lvl6pPr indent="11430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6pPr>
      <a:lvl7pPr indent="13716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7pPr>
      <a:lvl8pPr indent="16002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8pPr>
      <a:lvl9pPr indent="18288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000">
          <a:latin typeface="Arial" panose="020B0604020202020204"/>
          <a:ea typeface="+mn-ea"/>
          <a:cs typeface="Arial" panose="020B0604020202020204"/>
          <a:sym typeface="Gill Sans Light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latin typeface="Arial" panose="020B0604020202020204"/>
          <a:ea typeface="+mn-ea"/>
          <a:cs typeface="Arial" panose="020B0604020202020204"/>
          <a:sym typeface="Gill Sans Light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latin typeface="Arial" panose="020B0604020202020204"/>
          <a:ea typeface="+mn-ea"/>
          <a:cs typeface="Arial" panose="020B0604020202020204"/>
          <a:sym typeface="Gill Sans Light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latin typeface="Arial" panose="020B0604020202020204"/>
          <a:ea typeface="+mn-ea"/>
          <a:cs typeface="Arial" panose="020B0604020202020204"/>
          <a:sym typeface="Gill Sans Light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latin typeface="Arial" panose="020B0604020202020204"/>
          <a:ea typeface="+mn-ea"/>
          <a:cs typeface="Arial" panose="020B0604020202020204"/>
          <a:sym typeface="Gill Sans Light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 Light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 Light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 Light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 userDrawn="1"/>
        </p:nvGrpSpPr>
        <p:grpSpPr>
          <a:xfrm>
            <a:off x="-12700" y="-50800"/>
            <a:ext cx="13017500" cy="1282703"/>
            <a:chOff x="0" y="0"/>
            <a:chExt cx="13017500" cy="1282702"/>
          </a:xfrm>
        </p:grpSpPr>
        <p:grpSp>
          <p:nvGrpSpPr>
            <p:cNvPr id="8" name="Group 8"/>
            <p:cNvGrpSpPr/>
            <p:nvPr/>
          </p:nvGrpSpPr>
          <p:grpSpPr>
            <a:xfrm>
              <a:off x="0" y="0"/>
              <a:ext cx="13017500" cy="1282702"/>
              <a:chOff x="0" y="0"/>
              <a:chExt cx="13017500" cy="1282701"/>
            </a:xfrm>
          </p:grpSpPr>
          <p:sp>
            <p:nvSpPr>
              <p:cNvPr id="2" name="Shape 2"/>
              <p:cNvSpPr/>
              <p:nvPr/>
            </p:nvSpPr>
            <p:spPr>
              <a:xfrm>
                <a:off x="0" y="0"/>
                <a:ext cx="13017500" cy="1270000"/>
              </a:xfrm>
              <a:prstGeom prst="rect">
                <a:avLst/>
              </a:prstGeom>
              <a:solidFill>
                <a:srgbClr val="191EA2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 defTabSz="58420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200"/>
              </a:p>
            </p:txBody>
          </p:sp>
          <p:grpSp>
            <p:nvGrpSpPr>
              <p:cNvPr id="7" name="Group 7"/>
              <p:cNvGrpSpPr/>
              <p:nvPr/>
            </p:nvGrpSpPr>
            <p:grpSpPr>
              <a:xfrm>
                <a:off x="9867900" y="0"/>
                <a:ext cx="3149600" cy="1282701"/>
                <a:chOff x="0" y="0"/>
                <a:chExt cx="3149600" cy="1282700"/>
              </a:xfrm>
            </p:grpSpPr>
            <p:sp>
              <p:nvSpPr>
                <p:cNvPr id="3" name="Shape 3"/>
                <p:cNvSpPr/>
                <p:nvPr/>
              </p:nvSpPr>
              <p:spPr>
                <a:xfrm flipH="1">
                  <a:off x="0" y="0"/>
                  <a:ext cx="1270000" cy="1270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4B01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 defTabSz="5842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1200"/>
                </a:p>
              </p:txBody>
            </p:sp>
            <p:sp>
              <p:nvSpPr>
                <p:cNvPr id="4" name="Shape 4"/>
                <p:cNvSpPr/>
                <p:nvPr/>
              </p:nvSpPr>
              <p:spPr>
                <a:xfrm rot="10800000" flipH="1">
                  <a:off x="1244600" y="12700"/>
                  <a:ext cx="1270000" cy="1270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4B01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 defTabSz="5842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1200" dirty="0"/>
                </a:p>
              </p:txBody>
            </p:sp>
            <p:sp>
              <p:nvSpPr>
                <p:cNvPr id="5" name="Shape 5"/>
                <p:cNvSpPr/>
                <p:nvPr/>
              </p:nvSpPr>
              <p:spPr>
                <a:xfrm flipH="1">
                  <a:off x="1244600" y="0"/>
                  <a:ext cx="1270000" cy="1270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 defTabSz="5842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1200"/>
                </a:p>
              </p:txBody>
            </p:sp>
            <p:sp>
              <p:nvSpPr>
                <p:cNvPr id="6" name="Shape 6"/>
                <p:cNvSpPr/>
                <p:nvPr/>
              </p:nvSpPr>
              <p:spPr>
                <a:xfrm>
                  <a:off x="2514600" y="0"/>
                  <a:ext cx="635000" cy="1270000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 defTabSz="5842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1200"/>
                </a:p>
              </p:txBody>
            </p:sp>
          </p:grpSp>
        </p:grpSp>
        <p:pic>
          <p:nvPicPr>
            <p:cNvPr id="9" name="droppedImage.png"/>
            <p:cNvPicPr/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1791188" y="149352"/>
              <a:ext cx="965200" cy="955549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0" y="0"/>
            <a:ext cx="11671300" cy="1231900"/>
          </a:xfrm>
          <a:prstGeom prst="rect">
            <a:avLst/>
          </a:prstGeom>
          <a:ln w="12700">
            <a:miter lim="400000"/>
          </a:ln>
        </p:spPr>
        <p:txBody>
          <a:bodyPr lIns="127000" tIns="127000" rIns="127000" bIns="1270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800" dirty="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idx="1"/>
          </p:nvPr>
        </p:nvSpPr>
        <p:spPr>
          <a:xfrm>
            <a:off x="150689" y="1587500"/>
            <a:ext cx="12574711" cy="689610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0">
              <a:defRPr sz="1800"/>
            </a:pPr>
            <a:r>
              <a:rPr sz="4200" dirty="0"/>
              <a:t>Body Level One</a:t>
            </a:r>
          </a:p>
          <a:p>
            <a:pPr lvl="1">
              <a:defRPr sz="1800"/>
            </a:pPr>
            <a:r>
              <a:rPr sz="4200" dirty="0"/>
              <a:t>Body Level Two</a:t>
            </a:r>
          </a:p>
          <a:p>
            <a:pPr lvl="2">
              <a:defRPr sz="1800"/>
            </a:pPr>
            <a:r>
              <a:rPr sz="4200" dirty="0"/>
              <a:t>Body Level Three</a:t>
            </a:r>
          </a:p>
          <a:p>
            <a:pPr lvl="3">
              <a:defRPr sz="1800"/>
            </a:pPr>
            <a:r>
              <a:rPr sz="4200" dirty="0"/>
              <a:t>Body Level Four</a:t>
            </a:r>
          </a:p>
          <a:p>
            <a:pPr lvl="4">
              <a:defRPr sz="1800"/>
            </a:pPr>
            <a:r>
              <a:rPr sz="4200" dirty="0"/>
              <a:t>Body Level Five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12370040" y="9214021"/>
            <a:ext cx="282129" cy="2769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584200">
              <a:defRPr sz="1800">
                <a:solidFill>
                  <a:schemeClr val="tx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50689" y="9189642"/>
            <a:ext cx="1368420" cy="513158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619497" y="9189642"/>
            <a:ext cx="10413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>
                <a:solidFill>
                  <a:srgbClr val="000000"/>
                </a:solidFill>
                <a:effectLst/>
              </a:defRPr>
            </a:pPr>
            <a:r>
              <a:rPr lang="en-US" sz="1200" dirty="0">
                <a:solidFill>
                  <a:srgbClr val="0000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    </a:t>
            </a:r>
            <a:r>
              <a:rPr lang="en-US" sz="2000" dirty="0">
                <a:solidFill>
                  <a:srgbClr val="00009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Florida Institute for </a:t>
            </a:r>
            <a:r>
              <a:rPr lang="en-US" sz="2000" dirty="0" err="1">
                <a:solidFill>
                  <a:srgbClr val="00009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Cybersecurity</a:t>
            </a:r>
            <a:r>
              <a:rPr lang="en-US" sz="2000" dirty="0">
                <a:solidFill>
                  <a:srgbClr val="00009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rPr>
              <a:t> (FICS)                       All Rights Reserved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9105152"/>
            <a:ext cx="13004800" cy="21525"/>
          </a:xfrm>
          <a:prstGeom prst="line">
            <a:avLst/>
          </a:prstGeom>
          <a:noFill/>
          <a:ln w="76200" cap="flat" cmpd="sng">
            <a:solidFill>
              <a:srgbClr val="0000B7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ransition spd="med"/>
  <p:hf hdr="0" dt="0"/>
  <p:txStyles>
    <p:titleStyle>
      <a:lvl1pPr defTabSz="584200">
        <a:defRPr sz="4000" b="1">
          <a:solidFill>
            <a:srgbClr val="FFFFFF"/>
          </a:solidFill>
          <a:latin typeface="Arial" panose="020B0604020202020204"/>
          <a:ea typeface="+mn-ea"/>
          <a:cs typeface="Arial" panose="020B0604020202020204"/>
          <a:sym typeface="Gill Sans Light"/>
        </a:defRPr>
      </a:lvl1pPr>
      <a:lvl2pPr indent="2286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2pPr>
      <a:lvl3pPr indent="4572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3pPr>
      <a:lvl4pPr indent="6858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4pPr>
      <a:lvl5pPr indent="9144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5pPr>
      <a:lvl6pPr indent="11430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6pPr>
      <a:lvl7pPr indent="13716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7pPr>
      <a:lvl8pPr indent="16002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8pPr>
      <a:lvl9pPr indent="1828800" defTabSz="584200">
        <a:defRPr sz="6800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000">
          <a:latin typeface="Arial" panose="020B0604020202020204"/>
          <a:ea typeface="+mn-ea"/>
          <a:cs typeface="Arial" panose="020B0604020202020204"/>
          <a:sym typeface="Gill Sans Light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latin typeface="Arial" panose="020B0604020202020204"/>
          <a:ea typeface="+mn-ea"/>
          <a:cs typeface="Arial" panose="020B0604020202020204"/>
          <a:sym typeface="Gill Sans Light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latin typeface="Arial" panose="020B0604020202020204"/>
          <a:ea typeface="+mn-ea"/>
          <a:cs typeface="Arial" panose="020B0604020202020204"/>
          <a:sym typeface="Gill Sans Light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latin typeface="Arial" panose="020B0604020202020204"/>
          <a:ea typeface="+mn-ea"/>
          <a:cs typeface="Arial" panose="020B0604020202020204"/>
          <a:sym typeface="Gill Sans Light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latin typeface="Arial" panose="020B0604020202020204"/>
          <a:ea typeface="+mn-ea"/>
          <a:cs typeface="Arial" panose="020B0604020202020204"/>
          <a:sym typeface="Gill Sans Light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 Light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 Light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 Light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latin typeface="+mn-lt"/>
          <a:ea typeface="+mn-ea"/>
          <a:cs typeface="+mn-cs"/>
          <a:sym typeface="Gill Sans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3.xml"/><Relationship Id="rId7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xfrm>
            <a:off x="744939" y="2154530"/>
            <a:ext cx="11524889" cy="154463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5400" dirty="0">
                <a:latin typeface="Arial" panose="020B0604020202020204"/>
                <a:cs typeface="Arial" panose="020B0604020202020204"/>
              </a:rPr>
              <a:t>64-bit aging resilient RO PUF</a:t>
            </a:r>
          </a:p>
        </p:txBody>
      </p:sp>
    </p:spTree>
  </p:cSld>
  <p:clrMapOvr>
    <a:masterClrMapping/>
  </p:clrMapOvr>
  <p:transition spd="slow" advTm="13435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49530"/>
            <a:ext cx="11671300" cy="1231900"/>
          </a:xfrm>
        </p:spPr>
        <p:txBody>
          <a:bodyPr/>
          <a:lstStyle/>
          <a:p>
            <a:r>
              <a:rPr lang="en-US" altLang="zh-CN"/>
              <a:t>RO structure explanation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192270" y="1182370"/>
            <a:ext cx="2480310" cy="5321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PUF structure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74870" y="8583295"/>
            <a:ext cx="2480310" cy="5321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RO setting</a:t>
            </a:r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rcRect l="18729" t="26043" r="8365" b="18926"/>
          <a:stretch>
            <a:fillRect/>
          </a:stretch>
        </p:blipFill>
        <p:spPr>
          <a:xfrm>
            <a:off x="280035" y="5942965"/>
            <a:ext cx="6392545" cy="2713990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rcRect l="55518" t="19636" r="17235" b="44112"/>
          <a:stretch>
            <a:fillRect/>
          </a:stretch>
        </p:blipFill>
        <p:spPr>
          <a:xfrm>
            <a:off x="8322310" y="3006090"/>
            <a:ext cx="3533775" cy="264477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670165" y="5698808"/>
            <a:ext cx="5046980" cy="5321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Truth table for LUT1--LUT4</a:t>
            </a:r>
          </a:p>
        </p:txBody>
      </p:sp>
      <p:pic>
        <p:nvPicPr>
          <p:cNvPr id="4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34340" y="1714500"/>
            <a:ext cx="6619875" cy="372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042"/>
    </mc:Choice>
    <mc:Fallback xmlns="">
      <p:transition spd="slow" advTm="9704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49530"/>
            <a:ext cx="11671300" cy="1231900"/>
          </a:xfrm>
        </p:spPr>
        <p:txBody>
          <a:bodyPr/>
          <a:lstStyle/>
          <a:p>
            <a:r>
              <a:rPr lang="en-US" altLang="zh-CN"/>
              <a:t>Hard macro setting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 l="331" t="-1802" r="30761" b="15587"/>
          <a:stretch>
            <a:fillRect/>
          </a:stretch>
        </p:blipFill>
        <p:spPr>
          <a:xfrm>
            <a:off x="5183505" y="2205355"/>
            <a:ext cx="7591425" cy="53435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183505" y="1672908"/>
            <a:ext cx="8745220" cy="5321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puf_map.ncf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 l="27156" t="27901" r="46646" b="40241"/>
          <a:stretch>
            <a:fillRect/>
          </a:stretch>
        </p:blipFill>
        <p:spPr>
          <a:xfrm>
            <a:off x="150495" y="3745865"/>
            <a:ext cx="4791075" cy="327723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0495" y="3139123"/>
            <a:ext cx="8745220" cy="5321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ring_oscillator.nmc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042"/>
    </mc:Choice>
    <mc:Fallback xmlns="">
      <p:transition spd="slow" advTm="9704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49530"/>
            <a:ext cx="11671300" cy="1231900"/>
          </a:xfrm>
        </p:spPr>
        <p:txBody>
          <a:bodyPr/>
          <a:lstStyle/>
          <a:p>
            <a:r>
              <a:rPr lang="en-US" altLang="zh-CN"/>
              <a:t>PUF Randomness, Uniqueness, Reliability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1600" y="1291273"/>
            <a:ext cx="10429240" cy="311785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Randomness calculation: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1. Generate 1000 challenges named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C1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2. Generate another 1000 challenges named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C2</a:t>
            </a:r>
            <a:b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</a:b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3. Send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C1</a:t>
            </a: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to FPGA board 1 and get response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kumimoji="0" lang="en-US" altLang="zh-CN" sz="2800" b="1" i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ea typeface="Helvetica"/>
                <a:cs typeface="Helvetica"/>
                <a:sym typeface="Helvetica"/>
              </a:rPr>
              <a:t>1</a:t>
            </a:r>
            <a:r>
              <a:rPr kumimoji="0" lang="en-US" altLang="zh-CN" sz="2800" b="1" i="0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ea typeface="Helvetica"/>
                <a:cs typeface="Helvetica"/>
                <a:sym typeface="Helvetica"/>
              </a:rPr>
              <a:t>1</a:t>
            </a: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4. Send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C2 </a:t>
            </a:r>
            <a:r>
              <a:rPr lang="en-US" altLang="zh-CN" sz="280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to FPGA board 1 and get response 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R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 b="1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2</a:t>
            </a: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5. Randomness=mean(xor(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R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 b="1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 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,R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 b="1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2</a:t>
            </a:r>
            <a:r>
              <a:rPr lang="en-US" altLang="zh-CN" sz="280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));</a:t>
            </a: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600" y="3977006"/>
            <a:ext cx="10429240" cy="26866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Uniqueness calculation: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1. Generate 1000 challenges named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C1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2. Send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C1</a:t>
            </a: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to FPGA board 1 and get response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kumimoji="0" lang="en-US" altLang="zh-CN" sz="2800" b="1" i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ea typeface="Helvetica"/>
                <a:cs typeface="Helvetica"/>
                <a:sym typeface="Helvetica"/>
              </a:rPr>
              <a:t>1</a:t>
            </a:r>
            <a:r>
              <a:rPr kumimoji="0" lang="en-US" altLang="zh-CN" sz="2800" b="1" i="0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ea typeface="Helvetica"/>
                <a:cs typeface="Helvetica"/>
                <a:sym typeface="Helvetica"/>
              </a:rPr>
              <a:t>1</a:t>
            </a: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3. Send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C1 </a:t>
            </a:r>
            <a:r>
              <a:rPr lang="en-US" altLang="zh-CN" sz="280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to FPGA board 2 and get response 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R2</a:t>
            </a:r>
            <a:r>
              <a:rPr lang="en-US" altLang="zh-CN" sz="2800" b="1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5. </a:t>
            </a:r>
            <a:r>
              <a:rPr lang="en-US" altLang="zh-CN" sz="280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Uniqueness </a:t>
            </a: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=mean(xor(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R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 b="1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 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,R2</a:t>
            </a:r>
            <a:r>
              <a:rPr lang="en-US" altLang="zh-CN" sz="2800" b="1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));</a:t>
            </a: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600" y="6327776"/>
            <a:ext cx="10429240" cy="268668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50800" tIns="50800" rIns="50800" bIns="50800" numCol="1" spcCol="38100" rtlCol="0" anchor="ctr" forceAA="0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Reliability calculation: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1. Generate 1000 challenges named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C1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2. Send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C1</a:t>
            </a: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to FPGA board 1 and get response 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kumimoji="0" lang="en-US" altLang="zh-CN" sz="2800" b="1" i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ea typeface="Helvetica"/>
                <a:cs typeface="Helvetica"/>
                <a:sym typeface="Helvetica"/>
              </a:rPr>
              <a:t>1</a:t>
            </a:r>
            <a:r>
              <a:rPr kumimoji="0" lang="en-US" altLang="zh-CN" sz="2800" b="1" i="0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ea typeface="Helvetica"/>
                <a:cs typeface="Helvetica"/>
                <a:sym typeface="Helvetica"/>
              </a:rPr>
              <a:t>1</a:t>
            </a: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3. Send</a:t>
            </a:r>
            <a:r>
              <a:rPr kumimoji="0" lang="en-US" altLang="zh-CN" sz="2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C1 </a:t>
            </a:r>
            <a:r>
              <a:rPr lang="en-US" altLang="zh-CN" sz="280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to FPGA board 1 and get response 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R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 b="1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’</a:t>
            </a: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5. </a:t>
            </a:r>
            <a:r>
              <a:rPr lang="en-US" altLang="zh-CN" sz="280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Reliability </a:t>
            </a:r>
            <a:r>
              <a:rPr kumimoji="0" lang="en-US" altLang="zh-CN" sz="2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=mean(xor(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R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 b="1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 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,R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 b="1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1</a:t>
            </a:r>
            <a:r>
              <a:rPr lang="en-US" altLang="zh-CN" sz="2800" b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 charset="0"/>
                <a:sym typeface="Helvetica"/>
              </a:rPr>
              <a:t>’</a:t>
            </a:r>
            <a:r>
              <a:rPr lang="en-US" altLang="zh-CN" sz="280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));</a:t>
            </a: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sz="2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042"/>
    </mc:Choice>
    <mc:Fallback xmlns="">
      <p:transition spd="slow" advTm="97042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274,&quot;width&quot;:10067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165,&quot;width&quot;:5565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65,&quot;width&quot;:10425}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Custom</PresentationFormat>
  <Paragraphs>24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Gill Sans</vt:lpstr>
      <vt:lpstr>Gill Sans Light</vt:lpstr>
      <vt:lpstr>Helvetica</vt:lpstr>
      <vt:lpstr>Lucida Grande</vt:lpstr>
      <vt:lpstr>White</vt:lpstr>
      <vt:lpstr>1_White</vt:lpstr>
      <vt:lpstr>64-bit aging resilient RO PUF</vt:lpstr>
      <vt:lpstr>RO structure explanation</vt:lpstr>
      <vt:lpstr>Hard macro setting</vt:lpstr>
      <vt:lpstr>PUF Randomness, Uniqueness, Reliability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Florida Insitute for Cyber Security (FICS)</dc:title>
  <dc:creator>forte</dc:creator>
  <cp:lastModifiedBy>Nachimuthu, Nalla Anandakumar</cp:lastModifiedBy>
  <cp:revision>1212</cp:revision>
  <dcterms:created xsi:type="dcterms:W3CDTF">2019-07-14T23:27:00Z</dcterms:created>
  <dcterms:modified xsi:type="dcterms:W3CDTF">2023-01-06T14:54:54Z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08E1DB5E58BA4D62A0485267E2B91760</vt:lpwstr>
  </property>
</Properties>
</file>